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984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169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03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095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90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38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627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93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657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13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67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665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6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764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10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66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6BCD2-E3B6-481B-A542-18BE362C2C12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C0DD62-8639-4326-B740-F5AA796A475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33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6561" y="1567543"/>
            <a:ext cx="5016136" cy="2460887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Перспективний план розвитку </a:t>
            </a:r>
            <a:b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ОНЗ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Білокриницька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І-ІІІ ст.</a:t>
            </a:r>
            <a:b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2019-2024рр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flipV="1">
            <a:off x="935183" y="3905794"/>
            <a:ext cx="4395409" cy="14503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36" y="4028431"/>
            <a:ext cx="4438921" cy="2829570"/>
          </a:xfrm>
          <a:prstGeom prst="rect">
            <a:avLst/>
          </a:prstGeom>
        </p:spPr>
      </p:pic>
      <p:pic>
        <p:nvPicPr>
          <p:cNvPr id="5" name="Picture 5" descr="8815159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324909"/>
            <a:ext cx="5756563" cy="370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0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600" y="609600"/>
            <a:ext cx="7013402" cy="840377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 ризики, пов’язані з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проєктами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07539" y="1123405"/>
            <a:ext cx="7745911" cy="5238206"/>
          </a:xfrm>
        </p:spPr>
        <p:txBody>
          <a:bodyPr>
            <a:normAutofit fontScale="92500" lnSpcReduction="10000"/>
          </a:bodyPr>
          <a:lstStyle/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недостатність виділених та залучених коштів для реалізації основних напрямків стратегії розвитку;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 мотивації педагогів, здобувачів освіти щодо заходів з реалізації основних напрямків стратегії розвитку;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втрата актуальності окремих пріоритетних напрямків;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недостатнє розуміння батьківської громадськості стратегічних завдань розвитку школи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"/>
            </a:pP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Шляхи розв'язання: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внесення змін та доповнень до стратегії розвитку;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 та реалізація цільових програм,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проєктів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додаткове залучення позабюджетних джерел фінансування;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 ступеня відкритості, висвітлення діяльності педагогічного колективу в ЗМІ, на сайті школи, у звіті директора перед громадськістю.</a:t>
            </a:r>
          </a:p>
          <a:p>
            <a:endParaRPr lang="uk-UA" dirty="0"/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¼Ð¾Ð¶Ð»Ð¸Ð²Ñ ÑÐ¸Ð·Ð¸ÐºÐ¸ ÑÐµÐ°Ð»ÑÐ·Ð°ÑÑÑ Ð¿ÑÐ¾ÐµÐºÑ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33" y="4454434"/>
            <a:ext cx="1843041" cy="21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 ÐµÐ·ÑÐ»ÑÑÐ°Ñ Ð¿Ð¾ÑÑÐºÑ Ð·Ð¾Ð±ÑÐ°Ð¶ÐµÐ½Ñ Ð·Ð° Ð·Ð°Ð¿Ð¸ÑÐ¾Ð¼ &quot;ÑÐ¸Ð·Ð¸Ð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Ð ÐµÐ·ÑÐ»ÑÑÐ°Ñ Ð¿Ð¾ÑÑÐºÑ Ð·Ð¾Ð±ÑÐ°Ð¶ÐµÐ½Ñ Ð·Ð° Ð·Ð°Ð¿Ð¸ÑÐ¾Ð¼ &quot;ÑÐ¸Ð·Ð¸Ðº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Ð ÐµÐ·ÑÐ»ÑÑÐ°Ñ Ð¿Ð¾ÑÑÐºÑ Ð·Ð¾Ð±ÑÐ°Ð¶ÐµÐ½Ñ Ð·Ð° Ð·Ð°Ð¿Ð¸ÑÐ¾Ð¼ &quot;ÑÐ¸Ð·Ð¸Ðº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0" descr="Ð ÐµÐ·ÑÐ»ÑÑÐ°Ñ Ð¿Ð¾ÑÑÐºÑ Ð·Ð¾Ð±ÑÐ°Ð¶ÐµÐ½Ñ Ð·Ð° Ð·Ð°Ð¿Ð¸ÑÐ¾Ð¼ &quot;ÑÐ¸Ð·Ð¸Ðº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2" descr="Ð ÐµÐ·ÑÐ»ÑÑÐ°Ñ Ð¿Ð¾ÑÑÐºÑ Ð·Ð¾Ð±ÑÐ°Ð¶ÐµÐ½Ñ Ð·Ð° Ð·Ð°Ð¿Ð¸ÑÐ¾Ð¼ &quot;ÑÐ¸Ð·Ð¸Ðº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18" descr="Ð ÐµÐ·ÑÐ»ÑÑÐ°Ñ Ð¿Ð¾ÑÑÐºÑ Ð·Ð¾Ð±ÑÐ°Ð¶ÐµÐ½Ñ Ð·Ð° Ð·Ð°Ð¿Ð¸ÑÐ¾Ð¼ &quot;ÑÐ¸Ð·Ð¸Ðº&quot;"/>
          <p:cNvSpPr>
            <a:spLocks noChangeAspect="1" noChangeArrowheads="1"/>
          </p:cNvSpPr>
          <p:nvPr/>
        </p:nvSpPr>
        <p:spPr bwMode="auto">
          <a:xfrm>
            <a:off x="1022631" y="12975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20" descr="Ð ÐµÐ·ÑÐ»ÑÑÐ°Ñ Ð¿Ð¾ÑÑÐºÑ Ð·Ð¾Ð±ÑÐ°Ð¶ÐµÐ½Ñ Ð·Ð° Ð·Ð°Ð¿Ð¸ÑÐ¾Ð¼ &quot;ÑÐ¸Ð·Ð¸Ðº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66" name="Picture 22" descr="Ð ÐµÐ·ÑÐ»ÑÑÐ°Ñ Ð¿Ð¾ÑÑÐºÑ Ð·Ð¾Ð±ÑÐ°Ð¶ÐµÐ½Ñ Ð·Ð° Ð·Ð°Ð¿Ð¸ÑÐ¾Ð¼ &quot;ÑÐ¸Ð·Ð¸Ð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37"/>
            <a:ext cx="1907539" cy="19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4" descr="Ð ÐµÐ·ÑÐ»ÑÑÐ°Ñ Ð¿Ð¾ÑÑÐºÑ Ð·Ð¾Ð±ÑÐ°Ð¶ÐµÐ½Ñ Ð·Ð° Ð·Ð°Ð¿Ð¸ÑÐ¾Ð¼ &quot;ÑÐ¸Ð·Ð¸Ðº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6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80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ЗАКЛАДУ</a:t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станом на 05.09.2019р.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400562"/>
              </p:ext>
            </p:extLst>
          </p:nvPr>
        </p:nvGraphicFramePr>
        <p:xfrm>
          <a:off x="849086" y="2221235"/>
          <a:ext cx="9026435" cy="4199513"/>
        </p:xfrm>
        <a:graphic>
          <a:graphicData uri="http://schemas.openxmlformats.org/drawingml/2006/table">
            <a:tbl>
              <a:tblPr firstRow="1" firstCol="1" bandRow="1"/>
              <a:tblGrid>
                <a:gridCol w="999934">
                  <a:extLst>
                    <a:ext uri="{9D8B030D-6E8A-4147-A177-3AD203B41FA5}">
                      <a16:colId xmlns:a16="http://schemas.microsoft.com/office/drawing/2014/main" val="2517345227"/>
                    </a:ext>
                  </a:extLst>
                </a:gridCol>
                <a:gridCol w="1135061">
                  <a:extLst>
                    <a:ext uri="{9D8B030D-6E8A-4147-A177-3AD203B41FA5}">
                      <a16:colId xmlns:a16="http://schemas.microsoft.com/office/drawing/2014/main" val="2728408598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3287768094"/>
                    </a:ext>
                  </a:extLst>
                </a:gridCol>
                <a:gridCol w="2743063">
                  <a:extLst>
                    <a:ext uri="{9D8B030D-6E8A-4147-A177-3AD203B41FA5}">
                      <a16:colId xmlns:a16="http://schemas.microsoft.com/office/drawing/2014/main" val="2394147043"/>
                    </a:ext>
                  </a:extLst>
                </a:gridCol>
                <a:gridCol w="2864677">
                  <a:extLst>
                    <a:ext uri="{9D8B030D-6E8A-4147-A177-3AD203B41FA5}">
                      <a16:colId xmlns:a16="http://schemas.microsoft.com/office/drawing/2014/main" val="843056580"/>
                    </a:ext>
                  </a:extLst>
                </a:gridCol>
              </a:tblGrid>
              <a:tr h="4895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Дитяча вікова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Кадрова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826595"/>
                  </a:ext>
                </a:extLst>
              </a:tr>
              <a:tr h="4196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 учень/ 17 класів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Педагогічні працівники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Непедагогічні працівники 21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420143"/>
                  </a:ext>
                </a:extLst>
              </a:tr>
              <a:tr h="104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ступінь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 ступінь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 ступінь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учитель-методист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допоміжний персонал - 4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126882"/>
                  </a:ext>
                </a:extLst>
              </a:tr>
              <a:tr h="41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технічний персонал -17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72733"/>
                  </a:ext>
                </a:extLst>
              </a:tr>
              <a:tr h="839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класів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класів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класи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вищої категорії - 17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38138"/>
                  </a:ext>
                </a:extLst>
              </a:tr>
              <a:tr h="209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категорії - 8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269238"/>
                  </a:ext>
                </a:extLst>
              </a:tr>
              <a:tr h="209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 категорії - 6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499759"/>
                  </a:ext>
                </a:extLst>
              </a:tr>
              <a:tr h="244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 - 6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5" marR="68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153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5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Концепція розвитку закладу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C:\Users\Teachert\AppData\Local\Temp\FineReader12.00\media\image1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94" y="1227908"/>
            <a:ext cx="8621485" cy="5264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5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529" y="518160"/>
            <a:ext cx="8596668" cy="99713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стратегічні завдання розвитку закладу на 2019-2024рр.: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031966" y="2618026"/>
            <a:ext cx="3238424" cy="2338252"/>
          </a:xfrm>
        </p:spPr>
        <p:txBody>
          <a:bodyPr>
            <a:normAutofit lnSpcReduction="10000"/>
          </a:bodyPr>
          <a:lstStyle/>
          <a:p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>
          <a:xfrm>
            <a:off x="4861369" y="1750423"/>
            <a:ext cx="5993865" cy="4963886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90C226"/>
              </a:buClr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багатомірного освітнього простору для здобувачів освіти, орієнтованого на автономію, академічну свободу для всебічного розвитку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особистості як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найвищої цінності суспільства, її талантів, інтелектуальних, творчих і фізичних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цінностей і необхідних для самореалізації здобувачів освіти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Гуманістична направленість педагогічного процесу, повага до особистості учасників освітнього процесу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Виховання відповідальних громадян, які здатні до свідомого суспільного вибору та спрямування своєї діяльності на користь іншим людям, громадськості, суспільства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 та зміцнення морального та фізичного здоров’я учасників освітнього процесу.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Teachert\AppData\Local\Temp\FineReader12.00\media\image1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220">
            <a:off x="313797" y="1592886"/>
            <a:ext cx="4205832" cy="2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:\фото 2016\Виставка квітів\O1p7zYUEZW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056">
            <a:off x="1241906" y="4607631"/>
            <a:ext cx="3179976" cy="199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r">
              <a:spcAft>
                <a:spcPts val="0"/>
              </a:spcAft>
              <a:tabLst>
                <a:tab pos="588010" algn="l"/>
              </a:tabLst>
            </a:pPr>
            <a:r>
              <a:rPr lang="uk-UA" sz="2800" b="1" spc="-5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uk-UA" sz="2800" b="1" spc="-5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uk-UA" sz="2800" b="1" spc="-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uk-UA" sz="2800" b="1" spc="-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uk-UA" sz="2000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uk-UA" sz="2000" dirty="0"/>
          </a:p>
        </p:txBody>
      </p:sp>
      <p:sp>
        <p:nvSpPr>
          <p:cNvPr id="15" name="Місце для вмісту 14"/>
          <p:cNvSpPr>
            <a:spLocks noGrp="1"/>
          </p:cNvSpPr>
          <p:nvPr>
            <p:ph idx="1"/>
          </p:nvPr>
        </p:nvSpPr>
        <p:spPr>
          <a:xfrm>
            <a:off x="4100787" y="282121"/>
            <a:ext cx="7708036" cy="6439989"/>
          </a:xfrm>
        </p:spPr>
        <p:txBody>
          <a:bodyPr>
            <a:noAutofit/>
          </a:bodyPr>
          <a:lstStyle/>
          <a:p>
            <a:pPr marL="0" marR="3175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розвивати професійну рефлексію в процесі освітньої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діяльності;</a:t>
            </a:r>
            <a:endParaRPr lang="uk-UA" sz="1600" dirty="0" smtClean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ворити умови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для методичного забезпечення психологічної  підтримки освітнього процесу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175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Шляхи реалізації: </a:t>
            </a:r>
          </a:p>
          <a:p>
            <a:pPr marL="0" marR="3175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Створити 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tabLst>
                <a:tab pos="422275" algn="l"/>
              </a:tabLst>
            </a:pP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інформаційний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банк теорії,  практики та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методики;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tabLst>
                <a:tab pos="419100" algn="l"/>
              </a:tabLst>
            </a:pP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електронні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презентаційні портфоліо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педагогів-наставників;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17500">
              <a:lnSpc>
                <a:spcPct val="120000"/>
              </a:lnSpc>
              <a:spcBef>
                <a:spcPts val="0"/>
              </a:spcBef>
            </a:pP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інформаційний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банк інноваційних  педагогічних технологій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Продовжити діяльність: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tabLst>
                <a:tab pos="3175" algn="l"/>
              </a:tabLst>
            </a:pP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школи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педагогічної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майстерності;</a:t>
            </a:r>
            <a:r>
              <a:rPr lang="uk-UA" sz="1600" dirty="0" smtClean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школи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молодого педагога</a:t>
            </a:r>
            <a:endParaRPr lang="uk-UA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Проводити: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tabLst>
                <a:tab pos="3175" algn="l"/>
              </a:tabLst>
            </a:pP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навчальні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семінари, круглі столи, майстер- класи,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тижні педагогічної майстерності, методичні декади, презентації творчих напрацювань, педради-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дискусії</a:t>
            </a:r>
            <a:r>
              <a:rPr lang="uk-UA" sz="1600" dirty="0" smtClean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моніторинги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:</a:t>
            </a:r>
            <a:endParaRPr lang="uk-UA" sz="1600" dirty="0" smtClean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3175" algn="l"/>
              </a:tabLst>
            </a:pP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Забезпечити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умови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для розвитку професійних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компетентностей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педагога.</a:t>
            </a:r>
            <a:endPara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175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Очікувані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результати: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30200"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підвищення педагогічної компетентності, яка складається з удосконалення знань та узагальнення педагогічного досвіду шляхом цілеспрямованої самоосвітньої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роботи;</a:t>
            </a:r>
            <a:endParaRPr lang="uk-UA" sz="1600" dirty="0" smtClean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330200"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ріст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педагогічної майстерності вчителів;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30200"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підвищення методичної культури.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uk-UA" dirty="0"/>
          </a:p>
        </p:txBody>
      </p:sp>
      <p:sp>
        <p:nvSpPr>
          <p:cNvPr id="16" name="Місце для тексту 15"/>
          <p:cNvSpPr>
            <a:spLocks noGrp="1"/>
          </p:cNvSpPr>
          <p:nvPr>
            <p:ph type="body" sz="half" idx="2"/>
          </p:nvPr>
        </p:nvSpPr>
        <p:spPr>
          <a:xfrm>
            <a:off x="246259" y="326572"/>
            <a:ext cx="3854528" cy="414092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 </a:t>
            </a:r>
            <a:endParaRPr lang="uk-UA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«Професійна майстерність педагогів»</a:t>
            </a:r>
          </a:p>
          <a:p>
            <a:pPr algn="just"/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Учитель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живе доти, доки вчиться, щойно він перестає вчитися, в ньому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вмирає вчитель</a:t>
            </a:r>
          </a:p>
          <a:p>
            <a:pPr algn="r"/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Ушинський</a:t>
            </a:r>
            <a:endParaRPr lang="uk-UA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²ÑÐ¸ÑÐµÐ»Ñ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4" y="4975193"/>
            <a:ext cx="2338253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ÐµÐ·ÑÐ»ÑÑÐ°Ñ Ð¿Ð¾ÑÑÐºÑ Ð·Ð¾Ð±ÑÐ°Ð¶ÐµÐ½Ñ Ð·Ð° Ð·Ð°Ð¿Ð¸ÑÐ¾Ð¼ &quot;Ð²ÑÐ¸ÑÐµÐ»Ñ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0783"/>
            <a:ext cx="1929734" cy="197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40080"/>
            <a:ext cx="3854528" cy="1045029"/>
          </a:xfrm>
        </p:spPr>
        <p:txBody>
          <a:bodyPr>
            <a:normAutofit/>
          </a:bodyPr>
          <a:lstStyle/>
          <a:p>
            <a:r>
              <a:rPr lang="uk-UA" sz="2800" b="1" spc="-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ПРОЄКТ </a:t>
            </a:r>
            <a:r>
              <a:rPr lang="uk-UA" sz="2800" b="1" spc="-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uk-UA" sz="2800" b="1" spc="-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uk-UA" sz="2800" b="1" spc="-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«Обдарована дитина»</a:t>
            </a:r>
            <a:endParaRPr lang="uk-U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Місце для вмісту 9"/>
          <p:cNvSpPr>
            <a:spLocks noGrp="1"/>
          </p:cNvSpPr>
          <p:nvPr>
            <p:ph idx="1"/>
          </p:nvPr>
        </p:nvSpPr>
        <p:spPr>
          <a:xfrm>
            <a:off x="5042264" y="501861"/>
            <a:ext cx="6831873" cy="6068756"/>
          </a:xfrm>
        </p:spPr>
        <p:txBody>
          <a:bodyPr>
            <a:normAutofit/>
          </a:bodyPr>
          <a:lstStyle/>
          <a:p>
            <a:pPr marL="0" marR="3302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00" b="1" i="1" spc="-5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140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визначити чітку систему організаційно-педагогічних та науково-практичних заходів пошуку, навчання й виховання обдарованих дітей педагогічним колективом закладу.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00" b="1" i="1" spc="-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Завдання </a:t>
            </a:r>
            <a:r>
              <a:rPr lang="uk-UA" sz="1400" b="1" i="1" spc="-5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створення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умов для всебічного розвитку та розкриття інтелектуального потенціалу обдарованих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дітей; сприяння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самореалізації ерудованого учня в освітньому процесі.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Шляхи реалізації: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Запровадити</a:t>
            </a:r>
            <a: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систему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соціальної підтримки (побудова партнерських взаємин «учитель-учень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»;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систематичне оновлення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банку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даних обдарованих дітей;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моральне та матеріальне заохочення обдарованих учнів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участь учнів школи у Всеукраїнських учнівських олімпіадах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із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базових дисциплін, конкурсі-захисті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науково -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дослідницьких робіт учнів-членів МАН України;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введення спецкурсів,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факультативів;</a:t>
            </a:r>
            <a:r>
              <a:rPr lang="uk-UA" sz="1400" dirty="0" smtClean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рганізацію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роботи гуртків.</a:t>
            </a:r>
            <a:endParaRPr lang="uk-UA" sz="140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результати:</a:t>
            </a:r>
            <a:endParaRPr lang="uk-UA" sz="1200" b="1" i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навчання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дітей жити у швидкозмінному світі, спонукати їх самих виступати в ролі «носіїв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змін;</a:t>
            </a:r>
            <a:endParaRPr lang="uk-UA" sz="1400" dirty="0" smtClean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забезпечення соціально-правових гарантій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обдарованій молоді, створення системи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ї морального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 матеріального заохочення до науково-дослідницької та навчально-творчої діяльності;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орієнтування дитини на успіх у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житті;</a:t>
            </a:r>
            <a:endParaRPr lang="uk-UA" sz="1400" dirty="0" smtClean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розвинена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інтелектуальна культура особистості з високим рівнем самореалізації</a:t>
            </a:r>
            <a:endParaRPr lang="uk-UA" sz="1400" dirty="0"/>
          </a:p>
        </p:txBody>
      </p:sp>
      <p:sp>
        <p:nvSpPr>
          <p:cNvPr id="11" name="Місце для тексту 10"/>
          <p:cNvSpPr>
            <a:spLocks noGrp="1"/>
          </p:cNvSpPr>
          <p:nvPr>
            <p:ph type="body" sz="half" idx="2"/>
          </p:nvPr>
        </p:nvSpPr>
        <p:spPr>
          <a:xfrm>
            <a:off x="677334" y="1685109"/>
            <a:ext cx="4364930" cy="4519748"/>
          </a:xfrm>
        </p:spPr>
        <p:txBody>
          <a:bodyPr>
            <a:normAutofit/>
          </a:bodyPr>
          <a:lstStyle/>
          <a:p>
            <a:pPr marR="317500" indent="711200">
              <a:lnSpc>
                <a:spcPct val="115000"/>
              </a:lnSpc>
            </a:pPr>
            <a:endParaRPr lang="uk-UA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17500" indent="711200">
              <a:lnSpc>
                <a:spcPct val="115000"/>
              </a:lnSpc>
              <a:spcBef>
                <a:spcPts val="0"/>
              </a:spcBef>
            </a:pPr>
            <a:r>
              <a:rPr lang="uk-UA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кожній дитині сонце.</a:t>
            </a:r>
          </a:p>
          <a:p>
            <a:pPr marR="317500" indent="711200">
              <a:lnSpc>
                <a:spcPct val="115000"/>
              </a:lnSpc>
              <a:spcBef>
                <a:spcPts val="0"/>
              </a:spcBef>
            </a:pPr>
            <a:r>
              <a:rPr lang="uk-UA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дайте йому світити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317500" indent="711200" algn="r">
              <a:lnSpc>
                <a:spcPct val="115000"/>
              </a:lnSpc>
              <a:spcBef>
                <a:spcPts val="0"/>
              </a:spcBef>
            </a:pPr>
            <a:r>
              <a:rPr lang="uk-UA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</a:t>
            </a:r>
            <a:endParaRPr lang="uk-UA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 descr="Ð ÐµÐ·ÑÐ»ÑÑÐ°Ñ Ð¿Ð¾ÑÑÐºÑ Ð·Ð¾Ð±ÑÐ°Ð¶ÐµÐ½Ñ Ð·Ð° Ð·Ð°Ð¿Ð¸ÑÐ¾Ð¼ &quot;Ð¾Ð±Ð´Ð°ÑÐ¾Ð²Ð°Ð½Ð° Ð´Ð¸ÑÐ¸Ð½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4" descr="Ð ÐµÐ·ÑÐ»ÑÑÐ°Ñ Ð¿Ð¾ÑÑÐºÑ Ð·Ð¾Ð±ÑÐ°Ð¶ÐµÐ½Ñ Ð·Ð° Ð·Ð°Ð¿Ð¸ÑÐ¾Ð¼ &quot;Ð¾Ð±Ð´Ð°ÑÐ¾Ð²Ð°Ð½Ð° Ð´Ð¸ÑÐ¸Ð½Ð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AutoShape 6" descr="Ð ÐµÐ·ÑÐ»ÑÑÐ°Ñ Ð¿Ð¾ÑÑÐºÑ Ð·Ð¾Ð±ÑÐ°Ð¶ÐµÐ½Ñ Ð·Ð° Ð·Ð°Ð¿Ð¸ÑÐ¾Ð¼ &quot;Ð¾Ð±Ð´Ð°ÑÐ¾Ð²Ð°Ð½Ð° Ð´Ð¸ÑÐ¸Ð½Ð°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AutoShape 8" descr="Ð ÐµÐ·ÑÐ»ÑÑÐ°Ñ Ð¿Ð¾ÑÑÐºÑ Ð·Ð¾Ð±ÑÐ°Ð¶ÐµÐ½Ñ Ð·Ð° Ð·Ð°Ð¿Ð¸ÑÐ¾Ð¼ &quot;Ð¾Ð±Ð´Ð°ÑÐ¾Ð²Ð°Ð½Ð° Ð´Ð¸ÑÐ¸Ð½Ð°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AutoShape 10" descr="Ð ÐµÐ·ÑÐ»ÑÑÐ°Ñ Ð¿Ð¾ÑÑÐºÑ Ð·Ð¾Ð±ÑÐ°Ð¶ÐµÐ½Ñ Ð·Ð° Ð·Ð°Ð¿Ð¸ÑÐ¾Ð¼ &quot;Ð¾Ð±Ð´Ð°ÑÐ¾Ð²Ð°Ð½Ð° Ð´Ð¸ÑÐ¸Ð½Ð°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AutoShape 12" descr="Ð ÐµÐ·ÑÐ»ÑÑÐ°Ñ Ð¿Ð¾ÑÑÐºÑ Ð·Ð¾Ð±ÑÐ°Ð¶ÐµÐ½Ñ Ð·Ð° Ð·Ð°Ð¿Ð¸ÑÐ¾Ð¼ &quot;Ð¾Ð±Ð´Ð°ÑÐ¾Ð²Ð°Ð½Ð° Ð´Ð¸ÑÐ¸Ð½Ð°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6" name="Picture 14" descr="Ð ÐµÐ·ÑÐ»ÑÑÐ°Ñ Ð¿Ð¾ÑÑÐºÑ Ð·Ð¾Ð±ÑÐ°Ð¶ÐµÐ½Ñ Ð·Ð° Ð·Ð°Ð¿Ð¸ÑÐ¾Ð¼ &quot;Ð¾Ð±Ð´Ð°ÑÐ¾Ð²Ð°Ð½Ð° Ð´Ð¸ÑÐ¸Ð½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4424725"/>
            <a:ext cx="3043284" cy="2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Ð ÐµÐ·ÑÐ»ÑÑÐ°Ñ Ð¿Ð¾ÑÑÐºÑ Ð·Ð¾Ð±ÑÐ°Ð¶ÐµÐ½Ñ Ð·Ð° Ð·Ð°Ð¿Ð¸ÑÐ¾Ð¼ &quot;Ð¾Ð±Ð´Ð°ÑÐ¾Ð²Ð°Ð½Ð° Ð´Ð¸ÑÐ¸Ð½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6835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77334" y="2472270"/>
            <a:ext cx="3854528" cy="68899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«Освіта для «особливих» дітей»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Місце для вмісту 12"/>
          <p:cNvSpPr>
            <a:spLocks noGrp="1"/>
          </p:cNvSpPr>
          <p:nvPr>
            <p:ph idx="1"/>
          </p:nvPr>
        </p:nvSpPr>
        <p:spPr>
          <a:xfrm>
            <a:off x="4760461" y="514924"/>
            <a:ext cx="7061425" cy="55264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Мета</a:t>
            </a:r>
            <a:r>
              <a:rPr lang="uk-UA" sz="6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uk-UA" sz="6400" b="1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uk-UA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створити </a:t>
            </a:r>
            <a:r>
              <a:rPr lang="uk-UA" sz="5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 школі середовище, в </a:t>
            </a:r>
            <a:r>
              <a:rPr lang="uk-UA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якому: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</a:t>
            </a: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інність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дитини не залежить від її здібностей і </a:t>
            </a: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досягнень;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  <a:tabLst>
                <a:tab pos="240030" algn="l"/>
              </a:tabLst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кожна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дитина має право на спілкування і на те, щоб бути почутою;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  <a:tabLst>
                <a:tab pos="240030" algn="l"/>
              </a:tabLst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адаптація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освітньої системи до потреб дитини, а не навпаки;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  <a:tabLst>
                <a:tab pos="240030" algn="l"/>
              </a:tabLst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всі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учасники освітнього процесу отримують дружню підтримку ровесників;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  <a:tabLst>
                <a:tab pos="240030" algn="l"/>
              </a:tabLst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спроможність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 навчання кожної дитини та, відповідно, необхідність створення суспільством належних для цього умов;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  <a:tabLst>
                <a:tab pos="240030" algn="l"/>
              </a:tabLst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залучення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батьків до навчального процесу дітей як рівноправних партнерів та перших вчителів своїх дітей;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  <a:tabLst>
                <a:tab pos="240030" algn="l"/>
              </a:tabLst>
            </a:pP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кладність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завдань відповідає можливостям </a:t>
            </a: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дитини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None/>
              <a:tabLst>
                <a:tab pos="240030" algn="l"/>
              </a:tabLst>
            </a:pPr>
            <a:endParaRPr lang="uk-UA" sz="5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None/>
              <a:tabLst>
                <a:tab pos="240030" algn="l"/>
              </a:tabLst>
            </a:pPr>
            <a:r>
              <a:rPr lang="uk-UA" sz="6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Шляхи </a:t>
            </a:r>
            <a:r>
              <a:rPr lang="uk-UA" sz="6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реалізації:</a:t>
            </a:r>
            <a:endParaRPr lang="uk-UA" sz="64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Проводити</a:t>
            </a:r>
            <a:endParaRPr lang="uk-UA" sz="5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Wingdings" panose="05000000000000000000" pitchFamily="2" charset="2"/>
              <a:buChar char=""/>
              <a:tabLst>
                <a:tab pos="172720" algn="l"/>
              </a:tabLst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роботу із забезпечення наступності та перспективності освітнього процесу;</a:t>
            </a:r>
            <a:endParaRPr lang="uk-UA" sz="5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Wingdings" panose="05000000000000000000" pitchFamily="2" charset="2"/>
              <a:buChar char=""/>
              <a:tabLst>
                <a:tab pos="175895" algn="l"/>
              </a:tabLst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просвітницьку діяльність щодо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формування психологічної готовності в учасників освітнього процесу до взаємодії в інклюзивному середовищі;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82600" lvl="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Wingdings" panose="05000000000000000000" pitchFamily="2" charset="2"/>
              <a:buChar char=""/>
              <a:tabLst>
                <a:tab pos="169545" algn="l"/>
              </a:tabLst>
            </a:pP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консультаційну роботу батьків для обстеження дітей з особливими освітніми потребами в </a:t>
            </a:r>
            <a:r>
              <a:rPr lang="uk-UA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інклюзивно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-ресурсному центрі та визначення форми їх навчання.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uk-UA" sz="6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Очікувані </a:t>
            </a:r>
            <a:r>
              <a:rPr lang="uk-UA" sz="6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результати:</a:t>
            </a:r>
            <a:endParaRPr lang="uk-UA" sz="6400" b="1" i="1" dirty="0" smtClean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uk-UA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Створення </a:t>
            </a:r>
            <a:r>
              <a:rPr lang="uk-UA" sz="5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середовища в школі, яке забезпечить визнання того, що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Symbol" panose="05050102010706020507" pitchFamily="18" charset="2"/>
              <a:buChar char=""/>
              <a:tabLst>
                <a:tab pos="500380" algn="l"/>
              </a:tabLst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усі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діти можуть навчатися.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Symbol" panose="05050102010706020507" pitchFamily="18" charset="2"/>
              <a:buChar char=""/>
              <a:tabLst>
                <a:tab pos="500380" algn="l"/>
              </a:tabLst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вдосконалення освітньої структури, систем і </a:t>
            </a:r>
            <a:r>
              <a:rPr lang="uk-UA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методик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для забезпечення потреб всіх дітей.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3081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Symbol" panose="05050102010706020507" pitchFamily="18" charset="2"/>
              <a:buChar char=""/>
              <a:tabLst>
                <a:tab pos="500380" algn="l"/>
              </a:tabLst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частина великої стратегії по створенню інклюзивного суспільства.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Symbol" panose="05050102010706020507" pitchFamily="18" charset="2"/>
              <a:buChar char=""/>
              <a:tabLst>
                <a:tab pos="500380" algn="l"/>
              </a:tabLst>
            </a:pPr>
            <a:r>
              <a:rPr lang="uk-UA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 </a:t>
            </a: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динамічний процес, який знаходиться в постійному розвитку.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uk-UA" sz="5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uk-UA" sz="5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  <a:tabLst>
                <a:tab pos="240030" algn="l"/>
              </a:tabLst>
            </a:pPr>
            <a:endParaRPr lang="uk-UA" sz="3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Місце для тексту 22"/>
          <p:cNvSpPr>
            <a:spLocks noGrp="1"/>
          </p:cNvSpPr>
          <p:nvPr>
            <p:ph type="body" sz="half" idx="2"/>
          </p:nvPr>
        </p:nvSpPr>
        <p:spPr>
          <a:xfrm rot="10800000" flipV="1">
            <a:off x="1069975" y="3161267"/>
            <a:ext cx="3385686" cy="871344"/>
          </a:xfrm>
        </p:spPr>
        <p:txBody>
          <a:bodyPr/>
          <a:lstStyle/>
          <a:p>
            <a:r>
              <a:rPr lang="uk-UA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Особлива дитина – перш за все дитина, а потім вже - особлива</a:t>
            </a:r>
            <a:endParaRPr lang="uk-UA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 descr="Ð ÐµÐ·ÑÐ»ÑÑÐ°Ñ Ð¿Ð¾ÑÑÐºÑ Ð·Ð¾Ð±ÑÐ°Ð¶ÐµÐ½Ñ Ð·Ð° Ð·Ð°Ð¿Ð¸ÑÐ¾Ð¼ &quot;Ð¾ÑÐ¾Ð±Ð»Ð¸Ð²Ð° Ð´Ð¸ÑÐ¸Ð½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AutoShape 10" descr="Ð ÐµÐ·ÑÐ»ÑÑÐ°Ñ Ð¿Ð¾ÑÑÐºÑ Ð·Ð¾Ð±ÑÐ°Ð¶ÐµÐ½Ñ Ð·Ð° Ð·Ð°Ð¿Ð¸ÑÐ¾Ð¼ &quot;Ð¾ÑÐ¾Ð±Ð»Ð¸Ð²Ð° Ð´Ð¸ÑÐ¸Ð½Ð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AutoShape 12" descr="Ð ÐµÐ·ÑÐ»ÑÑÐ°Ñ Ð¿Ð¾ÑÑÐºÑ Ð·Ð¾Ð±ÑÐ°Ð¶ÐµÐ½Ñ Ð·Ð° Ð·Ð°Ð¿Ð¸ÑÐ¾Ð¼ &quot;Ð¾ÑÐ¾Ð±Ð»Ð¸Ð²Ð° Ð´Ð¸ÑÐ¸Ð½Ð°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AutoShape 16" descr="Ð ÐµÐ·ÑÐ»ÑÑÐ°Ñ Ð¿Ð¾ÑÑÐºÑ Ð·Ð¾Ð±ÑÐ°Ð¶ÐµÐ½Ñ Ð·Ð° Ð·Ð°Ð¿Ð¸ÑÐ¾Ð¼ &quot;Ð¾ÑÐ¾Ð±Ð»Ð¸Ð²Ð° Ð´Ð¸ÑÐ¸Ð½Ð°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AutoShape 18" descr="Ð ÐµÐ·ÑÐ»ÑÑÐ°Ñ Ð¿Ð¾ÑÑÐºÑ Ð·Ð¾Ð±ÑÐ°Ð¶ÐµÐ½Ñ Ð·Ð° Ð·Ð°Ð¿Ð¸ÑÐ¾Ð¼ &quot;Ð¾ÑÐ¾Ð±Ð»Ð¸Ð²Ð° Ð´Ð¸ÑÐ¸Ð½Ð°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16" name="Picture 20" descr="Ð ÐµÐ·ÑÐ»ÑÑÐ°Ñ Ð¿Ð¾ÑÑÐºÑ Ð·Ð¾Ð±ÑÐ°Ð¶ÐµÐ½Ñ Ð·Ð° Ð·Ð°Ð¿Ð¸ÑÐ¾Ð¼ &quot;Ð¾ÑÐ¾Ð±Ð»Ð¸Ð²Ð° Ð´Ð¸ÑÐ¸Ð½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0715">
            <a:off x="966329" y="4265805"/>
            <a:ext cx="2828925" cy="25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Ð ÐµÐ·ÑÐ»ÑÑÐ°Ñ Ð¿Ð¾ÑÑÐºÑ Ð·Ð¾Ð±ÑÐ°Ð¶ÐµÐ½Ñ Ð·Ð° Ð·Ð°Ð¿Ð¸ÑÐ¾Ð¼ &quot;Ð¾ÑÐ¾Ð±Ð»Ð¸Ð²Ð° Ð´Ð¸ÑÐ¸Ð½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336" y="210560"/>
            <a:ext cx="2219325" cy="17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98603"/>
            <a:ext cx="3854528" cy="1832425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«Платформа успіху»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60461" y="514924"/>
            <a:ext cx="6839356" cy="63430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1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Мета</a:t>
            </a:r>
            <a:r>
              <a:rPr lang="uk-UA" sz="19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uk-UA" sz="1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об’єднання зусиль психологічної служби з педагогічним колективом з метою створення соціально благополучного освітнього середовища для формування здобувача освіти як духовного, емоційного, творчого і фізично повноцінного </a:t>
            </a: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громадянина.</a:t>
            </a:r>
            <a:endParaRPr lang="uk-UA" sz="190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Шляхи реалізації: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19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Проводити: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-6350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розвивальні заняття, тренінги</a:t>
            </a: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майстер-класи, </a:t>
            </a: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арт-терапевтичні </a:t>
            </a: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заняття, творчі майстерні, родинні проекти;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-6350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соціально- </a:t>
            </a: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психологічні </a:t>
            </a: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тренінги</a:t>
            </a: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творчі дебюти;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tabLst>
                <a:tab pos="-6350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мистецькі </a:t>
            </a: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марафони, рольові ігри, </a:t>
            </a: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форум-театри.</a:t>
            </a:r>
            <a:endParaRPr lang="uk-UA" sz="190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9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Забезпечити: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умови </a:t>
            </a: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для реалізації </a:t>
            </a: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творчого </a:t>
            </a: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потенціалу кожного учасника освітнього процесу;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tabLst>
                <a:tab pos="323850" algn="l"/>
              </a:tabLst>
            </a:pP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умови </a:t>
            </a: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для соціально </a:t>
            </a: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благополучного </a:t>
            </a: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освітнього </a:t>
            </a: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процесу.</a:t>
            </a:r>
            <a:endParaRPr lang="uk-UA" sz="190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1900" b="1" spc="-5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spc="-5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Очікувані </a:t>
            </a:r>
            <a:r>
              <a:rPr lang="uk-UA" sz="1900" b="1" spc="-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результати: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Wingdings" panose="05000000000000000000" pitchFamily="2" charset="2"/>
              <a:buChar char=""/>
              <a:tabLst>
                <a:tab pos="346075" algn="l"/>
              </a:tabLst>
            </a:pP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</a:t>
            </a:r>
            <a:r>
              <a:rPr lang="uk-UA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досконалення </a:t>
            </a: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системи виховного процесу школи;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9906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Wingdings" panose="05000000000000000000" pitchFamily="2" charset="2"/>
              <a:buChar char=""/>
              <a:tabLst>
                <a:tab pos="346075" algn="l"/>
              </a:tabLst>
            </a:pP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створення умов для забезпечення творчого, інтелектуального, духовного розвитку дітей, організації змістовного дозвілля;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77470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Wingdings" panose="05000000000000000000" pitchFamily="2" charset="2"/>
              <a:buChar char=""/>
              <a:tabLst>
                <a:tab pos="346075" algn="l"/>
              </a:tabLst>
            </a:pP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підвищення рівня результативності показників на обласних, всеукраїнських змаганнях, конкурсах, фестивалях тощо;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Wingdings" panose="05000000000000000000" pitchFamily="2" charset="2"/>
              <a:buChar char=""/>
              <a:tabLst>
                <a:tab pos="346075" algn="l"/>
              </a:tabLst>
            </a:pP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забезпечення творчої самореалізації учнівської молоді в процесі проектної, науково-дослідницької та пошукової діяльності;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Wingdings" panose="05000000000000000000" pitchFamily="2" charset="2"/>
              <a:buChar char=""/>
              <a:tabLst>
                <a:tab pos="346075" algn="l"/>
              </a:tabLst>
            </a:pP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зниження рівня проявів аморальності.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uk-UA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tabLst>
                <a:tab pos="323850" algn="l"/>
              </a:tabLst>
            </a:pP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 flipV="1">
            <a:off x="677334" y="4670966"/>
            <a:ext cx="3854528" cy="175354"/>
          </a:xfrm>
        </p:spPr>
        <p:txBody>
          <a:bodyPr>
            <a:normAutofit fontScale="40000" lnSpcReduction="20000"/>
          </a:bodyPr>
          <a:lstStyle/>
          <a:p>
            <a:endParaRPr lang="uk-UA" dirty="0"/>
          </a:p>
        </p:txBody>
      </p:sp>
      <p:pic>
        <p:nvPicPr>
          <p:cNvPr id="5" name="Picture 2" descr="H:\фото 2016\Тиждень незалежності\флешмоб 1-4\wRPIvQjE1Z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824">
            <a:off x="487532" y="3904599"/>
            <a:ext cx="4083127" cy="249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:\українка леся\вареники\IMG_4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98" y="114588"/>
            <a:ext cx="3298779" cy="210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Ð ÐµÐ·ÑÐ»ÑÑÐ°Ñ Ð¿Ð¾ÑÑÐºÑ Ð·Ð¾Ð±ÑÐ°Ð¶ÐµÐ½Ñ Ð·Ð° Ð·Ð°Ð¿Ð¸ÑÐ¾Ð¼ &quot;Ð¿Ð»Ð°ÑÑÐ¾ÑÐ¼Ð° ÑÑÐ¿ÑÑÑ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010" y="5421087"/>
            <a:ext cx="2521041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58969"/>
            <a:ext cx="3854528" cy="225043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«Сучасне освітнє середовище»</a:t>
            </a:r>
            <a:endParaRPr lang="uk-UA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6029567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 мета діяльності закладу освіти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безперервний процес підвищення ефективності освітнього процесу з одночасним урахуванням потреб суспільства, а також потреб особистості здобувача освіти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передбачає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новітніх досягнень педагогіки та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психології;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-використання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інноваційних технологій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навчання; </a:t>
            </a:r>
            <a:endParaRPr lang="uk-UA" sz="16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комп’ютеризація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освітнього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-планування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і дизайн освітнього простору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школи;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зміцнення матеріально-технічної бази школи.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Очікувані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відповідно до сучасних санітарно-гігієнічних та інженерно-технічних вимог безпечних та комфортних умов навчання та життєдіяльності;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оновлення матеріально-технічної бази навчального закладу;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MyriadPro-Cond"/>
                <a:cs typeface="Times New Roman" panose="02020603050405020304" pitchFamily="18" charset="0"/>
              </a:rPr>
              <a:t>створення сприятливих умов  для організації освітнього процесу;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MyriadPro-Cond"/>
                <a:cs typeface="Times New Roman" panose="02020603050405020304" pitchFamily="18" charset="0"/>
              </a:rPr>
              <a:t>удосконалення якості системи освіти через забезпечення кабінетів необхідним обладнанням</a:t>
            </a:r>
            <a:endParaRPr lang="uk-UA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394841" y="3409405"/>
            <a:ext cx="3137021" cy="1097280"/>
          </a:xfrm>
        </p:spPr>
        <p:txBody>
          <a:bodyPr>
            <a:normAutofit fontScale="25000" lnSpcReduction="20000"/>
          </a:bodyPr>
          <a:lstStyle/>
          <a:p>
            <a:pPr algn="r">
              <a:spcBef>
                <a:spcPts val="0"/>
              </a:spcBef>
              <a:tabLst>
                <a:tab pos="346075" algn="l"/>
              </a:tabLst>
            </a:pPr>
            <a:r>
              <a:rPr lang="uk-UA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не можемо поміняти напрям вітру...,</a:t>
            </a:r>
            <a:endParaRPr lang="uk-UA" sz="5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tabLst>
                <a:tab pos="346075" algn="l"/>
              </a:tabLst>
            </a:pPr>
            <a:r>
              <a:rPr lang="uk-UA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але завжди можемо підняти вітрила!</a:t>
            </a:r>
            <a:endParaRPr lang="uk-UA" sz="5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70"/>
              </a:lnSpc>
              <a:tabLst>
                <a:tab pos="346075" algn="l"/>
              </a:tabLst>
            </a:pPr>
            <a:r>
              <a:rPr lang="uk-UA" sz="5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uk-UA" sz="5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Picture 2" descr="C:\Users\Админ\Desktop\патріотичне виховання\DSC_0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4" y="4506685"/>
            <a:ext cx="3182739" cy="190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Админ\Desktop\патріотичне виховання\DSC_0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30" y="201585"/>
            <a:ext cx="3029632" cy="19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2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</TotalTime>
  <Words>981</Words>
  <Application>Microsoft Office PowerPoint</Application>
  <PresentationFormat>Широкий екран</PresentationFormat>
  <Paragraphs>159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9" baseType="lpstr">
      <vt:lpstr>Arial</vt:lpstr>
      <vt:lpstr>Calibri</vt:lpstr>
      <vt:lpstr>MyriadPro-Cond</vt:lpstr>
      <vt:lpstr>Symbol</vt:lpstr>
      <vt:lpstr>Times New Roman</vt:lpstr>
      <vt:lpstr>Trebuchet MS</vt:lpstr>
      <vt:lpstr>Wingdings</vt:lpstr>
      <vt:lpstr>Wingdings 3</vt:lpstr>
      <vt:lpstr>Грань</vt:lpstr>
      <vt:lpstr>Перспективний план розвитку  ОНЗ Білокриницька ЗОШ І-ІІІ ст. 2019-2024рр.</vt:lpstr>
      <vt:lpstr>СТРУКТУРА ЗАКЛАДУ  станом на 05.09.2019р. </vt:lpstr>
      <vt:lpstr>Концепція розвитку закладу</vt:lpstr>
      <vt:lpstr>Основні стратегічні завдання розвитку закладу на 2019-2024рр.: </vt:lpstr>
      <vt:lpstr>   </vt:lpstr>
      <vt:lpstr>ПРОЄКТ  «Обдарована дитина»</vt:lpstr>
      <vt:lpstr>    ПРОЄКТ «Освіта для «особливих» дітей»</vt:lpstr>
      <vt:lpstr>ПРОЄКТ «Платформа успіху»</vt:lpstr>
      <vt:lpstr>ПРОЄКТ «Сучасне освітнє середовище»</vt:lpstr>
      <vt:lpstr>Можливі ризики, пов’язані з проєктами: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Перспективний план розвитку  ОНЗ Білокриницька ЗОШ І-ІІІ ст. 2019-2024рр.</dc:title>
  <dc:creator>admin</dc:creator>
  <cp:lastModifiedBy>Teacher</cp:lastModifiedBy>
  <cp:revision>24</cp:revision>
  <dcterms:created xsi:type="dcterms:W3CDTF">2019-10-28T13:32:11Z</dcterms:created>
  <dcterms:modified xsi:type="dcterms:W3CDTF">2019-10-30T09:44:45Z</dcterms:modified>
</cp:coreProperties>
</file>